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9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144" y="90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EC319-E9C0-41F2-983E-27C858A6FD0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3CDEE-0DBB-4339-B731-06FFCE697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75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04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3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53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79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86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67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78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64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8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D98E-106E-4B93-B781-23B9320B6A77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9978D-5441-4762-9011-EEC2F2BD0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72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AFE39-06D4-D246-520A-E2ED55495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837DB1-92EF-D60B-C819-AE15DE2DFE00}"/>
              </a:ext>
            </a:extLst>
          </p:cNvPr>
          <p:cNvSpPr txBox="1"/>
          <p:nvPr/>
        </p:nvSpPr>
        <p:spPr>
          <a:xfrm>
            <a:off x="234257" y="1685968"/>
            <a:ext cx="6170035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医療管理が必要な方が在宅で療養されており、</a:t>
            </a:r>
            <a:r>
              <a:rPr lang="ja-JP" altLang="en-US" sz="1200" u="sng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介護・介助にあたるご家族等の病気</a:t>
            </a:r>
            <a:endParaRPr lang="en-US" altLang="ja-JP" sz="1200" u="sng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u="sng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旅行出張・出産・冠婚葬祭等の事情で介護・介助が困難になった場合や、介護者の</a:t>
            </a:r>
            <a:endParaRPr lang="en-US" altLang="ja-JP" sz="1200" u="sng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u="sng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身体的・精神的な疲労により一時的な休息を取る場合に利用できる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「在宅医療を支え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るための入院」になります。</a:t>
            </a:r>
            <a:r>
              <a:rPr lang="ja-JP" altLang="en-US" sz="1200" b="1" i="1" u="sng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介護認定を受けていない方でも利用可能です。</a:t>
            </a:r>
            <a:endParaRPr kumimoji="1" lang="ja-JP" altLang="en-US" sz="1200" b="1" i="1" u="sng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D484F593-E762-DA8E-8AC3-E5CC39C6283C}"/>
              </a:ext>
            </a:extLst>
          </p:cNvPr>
          <p:cNvSpPr/>
          <p:nvPr/>
        </p:nvSpPr>
        <p:spPr>
          <a:xfrm>
            <a:off x="155577" y="177452"/>
            <a:ext cx="6424265" cy="109405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A29E76-E105-7FCC-46FD-FAD86C9314BF}"/>
              </a:ext>
            </a:extLst>
          </p:cNvPr>
          <p:cNvSpPr txBox="1"/>
          <p:nvPr/>
        </p:nvSpPr>
        <p:spPr>
          <a:xfrm>
            <a:off x="2265418" y="259316"/>
            <a:ext cx="3536513" cy="975523"/>
          </a:xfrm>
          <a:prstGeom prst="rect">
            <a:avLst/>
          </a:prstGeom>
          <a:noFill/>
          <a:effectLst>
            <a:outerShdw blurRad="50800" dist="50800" dir="4140000" sx="77000" sy="77000" algn="ctr" rotWithShape="0">
              <a:schemeClr val="accent6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レスパイト（予約）</a:t>
            </a:r>
            <a:r>
              <a:rPr lang="ja-JP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入院のご案内</a:t>
            </a:r>
            <a:endParaRPr kumimoji="1" lang="en-US" altLang="ja-JP" sz="28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96B19C-F690-0084-A496-02DE7405D764}"/>
              </a:ext>
            </a:extLst>
          </p:cNvPr>
          <p:cNvSpPr txBox="1"/>
          <p:nvPr/>
        </p:nvSpPr>
        <p:spPr>
          <a:xfrm>
            <a:off x="202411" y="1433160"/>
            <a:ext cx="2063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レスパイト入院とは</a:t>
            </a:r>
            <a:endParaRPr kumimoji="1" lang="ja-JP" altLang="en-US" sz="14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F5106A2-33CF-0395-010D-6ECC3943B6AC}"/>
              </a:ext>
            </a:extLst>
          </p:cNvPr>
          <p:cNvCxnSpPr>
            <a:cxnSpLocks/>
          </p:cNvCxnSpPr>
          <p:nvPr/>
        </p:nvCxnSpPr>
        <p:spPr>
          <a:xfrm flipV="1">
            <a:off x="1961651" y="1567788"/>
            <a:ext cx="4672157" cy="61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E9F6392-FA3F-25BD-CDE1-58166F529C22}"/>
              </a:ext>
            </a:extLst>
          </p:cNvPr>
          <p:cNvSpPr txBox="1"/>
          <p:nvPr/>
        </p:nvSpPr>
        <p:spPr>
          <a:xfrm>
            <a:off x="246490" y="2805316"/>
            <a:ext cx="6151452" cy="44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①　事前相談</a:t>
            </a:r>
            <a:endParaRPr lang="en-US" altLang="ja-JP" sz="1100" b="1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　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レスパイト入院をご希望・ご相談の方は、下記の連絡先までお願い致します。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A8A211-2394-D646-0B2C-B86B2FFE85CD}"/>
              </a:ext>
            </a:extLst>
          </p:cNvPr>
          <p:cNvSpPr txBox="1"/>
          <p:nvPr/>
        </p:nvSpPr>
        <p:spPr>
          <a:xfrm>
            <a:off x="237047" y="2500642"/>
            <a:ext cx="2405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初回のご利用までの流れ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AB20C34-CAA7-E92B-91DF-0174E35117D9}"/>
              </a:ext>
            </a:extLst>
          </p:cNvPr>
          <p:cNvCxnSpPr>
            <a:cxnSpLocks/>
          </p:cNvCxnSpPr>
          <p:nvPr/>
        </p:nvCxnSpPr>
        <p:spPr>
          <a:xfrm>
            <a:off x="2309497" y="2671078"/>
            <a:ext cx="4194615" cy="372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218ECF5-9BDE-3E8B-4FDB-3405B9D5A7DF}"/>
              </a:ext>
            </a:extLst>
          </p:cNvPr>
          <p:cNvSpPr txBox="1"/>
          <p:nvPr/>
        </p:nvSpPr>
        <p:spPr>
          <a:xfrm>
            <a:off x="364996" y="8578068"/>
            <a:ext cx="6170035" cy="460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入院費用については、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割負担の場合、おおよそ、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日あたりの入院費は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2,500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円～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3,500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円＋食事代＋自費料金（差額ベッド・アメニティ等）になります。</a:t>
            </a:r>
            <a:endParaRPr kumimoji="1" lang="ja-JP" altLang="en-US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D0E1547-8089-E2AE-E469-B7DEB86BC2E5}"/>
              </a:ext>
            </a:extLst>
          </p:cNvPr>
          <p:cNvSpPr txBox="1"/>
          <p:nvPr/>
        </p:nvSpPr>
        <p:spPr>
          <a:xfrm>
            <a:off x="224192" y="7289596"/>
            <a:ext cx="2205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用意していただくもの</a:t>
            </a:r>
            <a:endParaRPr kumimoji="1" lang="ja-JP" altLang="en-US" sz="14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17C45843-A156-1DC7-B372-3351D5A6E229}"/>
              </a:ext>
            </a:extLst>
          </p:cNvPr>
          <p:cNvCxnSpPr>
            <a:cxnSpLocks/>
          </p:cNvCxnSpPr>
          <p:nvPr/>
        </p:nvCxnSpPr>
        <p:spPr>
          <a:xfrm>
            <a:off x="1793494" y="8465706"/>
            <a:ext cx="46426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85123E7-F575-E0F3-5E97-21DF7C86F3E7}"/>
              </a:ext>
            </a:extLst>
          </p:cNvPr>
          <p:cNvSpPr txBox="1"/>
          <p:nvPr/>
        </p:nvSpPr>
        <p:spPr>
          <a:xfrm>
            <a:off x="247055" y="6035079"/>
            <a:ext cx="2385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ご利用時の留意点とお願い</a:t>
            </a:r>
            <a:endParaRPr kumimoji="1" lang="ja-JP" altLang="en-US" sz="14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A738A5F7-7261-BB5B-86EA-9BA380C599B2}"/>
              </a:ext>
            </a:extLst>
          </p:cNvPr>
          <p:cNvCxnSpPr>
            <a:cxnSpLocks/>
          </p:cNvCxnSpPr>
          <p:nvPr/>
        </p:nvCxnSpPr>
        <p:spPr>
          <a:xfrm>
            <a:off x="2542031" y="6218762"/>
            <a:ext cx="394664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8E24250-A169-89CA-902E-D226D6AB6421}"/>
              </a:ext>
            </a:extLst>
          </p:cNvPr>
          <p:cNvSpPr txBox="1"/>
          <p:nvPr/>
        </p:nvSpPr>
        <p:spPr>
          <a:xfrm>
            <a:off x="289712" y="6305611"/>
            <a:ext cx="6307626" cy="1170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●利用できる方は、原則在宅に戻る方になります。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●１回の入院期間は最大１４日間となります。但し、ご本人様、ご家族様の状態に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よってはその限りではありません。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● べットの空き状況（緊急入院など）によりお部屋や期間など、ご希望に添えない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    場合があります。ご了承ください。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81A7B71-F687-5AAF-12A4-A03125E8EB05}"/>
              </a:ext>
            </a:extLst>
          </p:cNvPr>
          <p:cNvSpPr txBox="1"/>
          <p:nvPr/>
        </p:nvSpPr>
        <p:spPr>
          <a:xfrm>
            <a:off x="3811691" y="9032690"/>
            <a:ext cx="2692421" cy="8117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上大類病院</a:t>
            </a:r>
            <a:r>
              <a:rPr kumimoji="1"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医療連携・福祉相談部</a:t>
            </a:r>
            <a:endParaRPr kumimoji="1"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027-395-0015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（直通）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FAX</a:t>
            </a:r>
            <a:r>
              <a:rPr kumimoji="1"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027-352-8995</a:t>
            </a: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担当：青木（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ソーシャルワーカー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）</a:t>
            </a:r>
            <a:endParaRPr kumimoji="1" lang="en-US" altLang="ja-JP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ケアマネジャーのイラスト（男性）">
            <a:extLst>
              <a:ext uri="{FF2B5EF4-FFF2-40B4-BE49-F238E27FC236}">
                <a16:creationId xmlns:a16="http://schemas.microsoft.com/office/drawing/2014/main" id="{029627B9-5A86-58D2-7154-493ECFE38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94" y="-44926"/>
            <a:ext cx="1519555" cy="151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通院介助をする人のイラスト（男性）">
            <a:extLst>
              <a:ext uri="{FF2B5EF4-FFF2-40B4-BE49-F238E27FC236}">
                <a16:creationId xmlns:a16="http://schemas.microsoft.com/office/drawing/2014/main" id="{8688A554-CFAC-A048-06F2-8D852C34B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841" y="1709704"/>
            <a:ext cx="928593" cy="92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入院中の男性とお医者さんのイラスト">
            <a:extLst>
              <a:ext uri="{FF2B5EF4-FFF2-40B4-BE49-F238E27FC236}">
                <a16:creationId xmlns:a16="http://schemas.microsoft.com/office/drawing/2014/main" id="{691C3A81-DC8A-7CE4-B1DD-F338514A7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931" y="5333638"/>
            <a:ext cx="941294" cy="94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EC1690D-A683-1EE4-0C76-016BE9157499}"/>
              </a:ext>
            </a:extLst>
          </p:cNvPr>
          <p:cNvSpPr txBox="1"/>
          <p:nvPr/>
        </p:nvSpPr>
        <p:spPr>
          <a:xfrm>
            <a:off x="246489" y="3368540"/>
            <a:ext cx="6310839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②　申し込みに必要な書類</a:t>
            </a:r>
            <a:endParaRPr lang="en-US" altLang="ja-JP" sz="1100" b="1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　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・レスパイト入院申込書　・診療情報提供書　・担当ケアマネジャーのアセスメントシート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　・薬剤の情報（おくすり手帳や薬の説明書などのコピー）・保険証（限度額証、福祉医療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　　等）・退院証明書（過去３か月以内に入院歴がある方）その他症状に応じて必要な情報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14DA8312-538A-B345-42F9-E879A8E269B2}"/>
              </a:ext>
            </a:extLst>
          </p:cNvPr>
          <p:cNvSpPr/>
          <p:nvPr/>
        </p:nvSpPr>
        <p:spPr>
          <a:xfrm>
            <a:off x="3006363" y="3255357"/>
            <a:ext cx="372280" cy="27167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272A6F9-F8CD-F2DA-CBAD-84B210D1299E}"/>
              </a:ext>
            </a:extLst>
          </p:cNvPr>
          <p:cNvSpPr txBox="1"/>
          <p:nvPr/>
        </p:nvSpPr>
        <p:spPr>
          <a:xfrm>
            <a:off x="224192" y="4288500"/>
            <a:ext cx="6676242" cy="44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③　レスパイト入院の受入の可否</a:t>
            </a:r>
            <a:endParaRPr lang="en-US" altLang="ja-JP" sz="1100" b="1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　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上記の書類が揃いましたら、医師に確認し、レスパイト入院の受け入れが可能か連絡致します</a:t>
            </a: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。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36" name="矢印: 下 35">
            <a:extLst>
              <a:ext uri="{FF2B5EF4-FFF2-40B4-BE49-F238E27FC236}">
                <a16:creationId xmlns:a16="http://schemas.microsoft.com/office/drawing/2014/main" id="{F44315B6-D8FB-9C31-FD69-20186725B0EA}"/>
              </a:ext>
            </a:extLst>
          </p:cNvPr>
          <p:cNvSpPr/>
          <p:nvPr/>
        </p:nvSpPr>
        <p:spPr>
          <a:xfrm>
            <a:off x="3022437" y="4162562"/>
            <a:ext cx="372280" cy="27167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4AD9DC5-E242-024D-87F5-8FBFDDE1294F}"/>
              </a:ext>
            </a:extLst>
          </p:cNvPr>
          <p:cNvSpPr txBox="1"/>
          <p:nvPr/>
        </p:nvSpPr>
        <p:spPr>
          <a:xfrm>
            <a:off x="234258" y="4972856"/>
            <a:ext cx="6623742" cy="624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④　ご家族様と事前面談</a:t>
            </a:r>
            <a:endParaRPr lang="en-US" altLang="ja-JP" sz="1100" b="1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　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受け入れが決まりましたら、入院前にご家族様と面談し、入院期間やご本人様の状態、ご家族様の　　　　　　　　　　希望などを確認していきます。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38" name="矢印: 下 37">
            <a:extLst>
              <a:ext uri="{FF2B5EF4-FFF2-40B4-BE49-F238E27FC236}">
                <a16:creationId xmlns:a16="http://schemas.microsoft.com/office/drawing/2014/main" id="{175029AE-2EE5-CD7C-537D-1694145A95FF}"/>
              </a:ext>
            </a:extLst>
          </p:cNvPr>
          <p:cNvSpPr/>
          <p:nvPr/>
        </p:nvSpPr>
        <p:spPr>
          <a:xfrm>
            <a:off x="3022437" y="4750478"/>
            <a:ext cx="362376" cy="317923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AAC473D-A676-93BB-9536-CF53B6375A88}"/>
              </a:ext>
            </a:extLst>
          </p:cNvPr>
          <p:cNvSpPr txBox="1"/>
          <p:nvPr/>
        </p:nvSpPr>
        <p:spPr>
          <a:xfrm>
            <a:off x="265591" y="5741860"/>
            <a:ext cx="6310839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b="1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⑤　入院　　</a:t>
            </a:r>
            <a:endParaRPr lang="en-US" altLang="ja-JP" sz="11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D62027C2-E0F8-2C67-AC66-46FF86CAC7AA}"/>
              </a:ext>
            </a:extLst>
          </p:cNvPr>
          <p:cNvSpPr/>
          <p:nvPr/>
        </p:nvSpPr>
        <p:spPr>
          <a:xfrm>
            <a:off x="3039533" y="5460179"/>
            <a:ext cx="362375" cy="272466"/>
          </a:xfrm>
          <a:prstGeom prst="downArrow">
            <a:avLst>
              <a:gd name="adj1" fmla="val 55937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1F1044C-114D-2B17-C750-2EB6C323B0C8}"/>
              </a:ext>
            </a:extLst>
          </p:cNvPr>
          <p:cNvCxnSpPr>
            <a:cxnSpLocks/>
          </p:cNvCxnSpPr>
          <p:nvPr/>
        </p:nvCxnSpPr>
        <p:spPr>
          <a:xfrm>
            <a:off x="2161030" y="7407235"/>
            <a:ext cx="447277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7A598FC-9455-0EBE-F852-53F73078A3E6}"/>
              </a:ext>
            </a:extLst>
          </p:cNvPr>
          <p:cNvSpPr txBox="1"/>
          <p:nvPr/>
        </p:nvSpPr>
        <p:spPr>
          <a:xfrm>
            <a:off x="358508" y="7526220"/>
            <a:ext cx="6170035" cy="811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　病院限定のアメニティ方式を利用する場合は、衣類、おむつ等一式の用意は不要です。上記以外の方は、下着、着替えの服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、室内靴、</a:t>
            </a:r>
            <a:r>
              <a:rPr kumimoji="1"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タオル・バスタオル、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  <a:cs typeface="メイリオ" panose="020B0604030504040204" pitchFamily="50" charset="-128"/>
              </a:rPr>
              <a:t>コップ、歯ブラシ等の日常生活品、薬（内服薬、塗り薬、貼り薬、目薬等）、保険証（限度額証、福祉医療等）</a:t>
            </a:r>
            <a:endParaRPr kumimoji="1" lang="ja-JP" altLang="en-US" sz="1200" dirty="0">
              <a:latin typeface="游明朝" panose="02020400000000000000" pitchFamily="18" charset="-128"/>
              <a:ea typeface="游明朝" panose="020204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922FFE5-E23B-8235-A94F-A39E2F6AC6BF}"/>
              </a:ext>
            </a:extLst>
          </p:cNvPr>
          <p:cNvSpPr txBox="1"/>
          <p:nvPr/>
        </p:nvSpPr>
        <p:spPr>
          <a:xfrm>
            <a:off x="202411" y="8311818"/>
            <a:ext cx="1659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入院費用について</a:t>
            </a:r>
            <a:endParaRPr kumimoji="1" lang="en-US" altLang="ja-JP" sz="14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736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</TotalTime>
  <Words>482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明朝</vt:lpstr>
      <vt:lpstr>メイリオ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箕輪 知美</dc:creator>
  <cp:lastModifiedBy>苑 若宮</cp:lastModifiedBy>
  <cp:revision>88</cp:revision>
  <cp:lastPrinted>2025-04-23T01:32:05Z</cp:lastPrinted>
  <dcterms:created xsi:type="dcterms:W3CDTF">2018-06-13T08:06:39Z</dcterms:created>
  <dcterms:modified xsi:type="dcterms:W3CDTF">2025-05-10T01:32:09Z</dcterms:modified>
</cp:coreProperties>
</file>